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657"/>
    <p:restoredTop sz="94666"/>
  </p:normalViewPr>
  <p:slideViewPr>
    <p:cSldViewPr snapToGrid="0" snapToObjects="1">
      <p:cViewPr varScale="1">
        <p:scale>
          <a:sx n="97" d="100"/>
          <a:sy n="97" d="100"/>
        </p:scale>
        <p:origin x="224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sift.github.io/gitflow/IntroducingGitFlow.html" TargetMode="External"/><Relationship Id="rId2" Type="http://schemas.openxmlformats.org/officeDocument/2006/relationships/hyperlink" Target="https://guides.github.com/introduction/flow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jepsen.io/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oughtworks.com/continuous-integratio" TargetMode="External"/><Relationship Id="rId2" Type="http://schemas.openxmlformats.org/officeDocument/2006/relationships/hyperlink" Target="https://martinfowler.com/articles/continuousIntegration.htm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7DFB43-6962-CF4A-B56D-3A9C581B32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持续集成介绍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BDDF0B6-099A-6D40-A0AD-ABFB505EFA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Continuous Integration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Introduction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0234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593123" y="704335"/>
            <a:ext cx="70804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/>
              <a:t>持续集成工具集 </a:t>
            </a:r>
            <a:r>
              <a:rPr kumimoji="1" lang="en-US" altLang="zh-CN" sz="3000" dirty="0"/>
              <a:t>–</a:t>
            </a:r>
            <a:r>
              <a:rPr kumimoji="1" lang="zh-CN" altLang="en-US" sz="3000" dirty="0"/>
              <a:t> </a:t>
            </a:r>
            <a:r>
              <a:rPr kumimoji="1" lang="en-US" altLang="zh-CN" sz="3000" dirty="0"/>
              <a:t>Branch</a:t>
            </a:r>
            <a:r>
              <a:rPr kumimoji="1" lang="zh-CN" altLang="en-US" sz="3000" dirty="0"/>
              <a:t> 策略</a:t>
            </a:r>
            <a:endParaRPr kumimoji="1" lang="en-US" altLang="zh-CN" sz="30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811E207-A1E3-0949-A76E-5A96F4E3B226}"/>
              </a:ext>
            </a:extLst>
          </p:cNvPr>
          <p:cNvSpPr txBox="1"/>
          <p:nvPr/>
        </p:nvSpPr>
        <p:spPr>
          <a:xfrm>
            <a:off x="593123" y="1655805"/>
            <a:ext cx="51033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b="1" dirty="0"/>
              <a:t>使用</a:t>
            </a:r>
            <a:r>
              <a:rPr kumimoji="1" lang="en-US" altLang="zh-CN" b="1" dirty="0"/>
              <a:t>GIT</a:t>
            </a:r>
            <a:r>
              <a:rPr kumimoji="1" lang="zh-CN" altLang="en-US" b="1" dirty="0"/>
              <a:t> 管理代码，管理分支</a:t>
            </a:r>
            <a:endParaRPr kumimoji="1"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b="1" dirty="0"/>
              <a:t>分支管理和自己团队工作方式匹配</a:t>
            </a:r>
            <a:endParaRPr kumimoji="1"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b="1" dirty="0"/>
              <a:t>一些参考的分支管理方式</a:t>
            </a:r>
            <a:endParaRPr kumimoji="1" lang="en-US" altLang="zh-CN" b="1" dirty="0"/>
          </a:p>
          <a:p>
            <a:r>
              <a:rPr kumimoji="1" lang="zh-CN" altLang="en-US" dirty="0"/>
              <a:t>   * </a:t>
            </a:r>
            <a:r>
              <a:rPr kumimoji="1" lang="en-US" altLang="zh-CN" dirty="0">
                <a:hlinkClick r:id="rId2"/>
              </a:rPr>
              <a:t>GITHUB</a:t>
            </a:r>
            <a:r>
              <a:rPr kumimoji="1" lang="zh-CN" altLang="en-US" dirty="0">
                <a:hlinkClick r:id="rId2"/>
              </a:rPr>
              <a:t> </a:t>
            </a:r>
            <a:r>
              <a:rPr kumimoji="1" lang="en-US" altLang="zh-CN" dirty="0">
                <a:hlinkClick r:id="rId2"/>
              </a:rPr>
              <a:t>FLOW</a:t>
            </a:r>
            <a:endParaRPr kumimoji="1" lang="en-US" altLang="zh-CN" dirty="0"/>
          </a:p>
          <a:p>
            <a:r>
              <a:rPr kumimoji="1" lang="zh-CN" altLang="en-US" dirty="0"/>
              <a:t>   * </a:t>
            </a:r>
            <a:r>
              <a:rPr kumimoji="1" lang="en-US" altLang="zh-CN" dirty="0">
                <a:hlinkClick r:id="rId3"/>
              </a:rPr>
              <a:t>GITFLOW</a:t>
            </a:r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537D48F-15F7-954C-A22A-64FAB8CC43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54" y="3476169"/>
            <a:ext cx="5979640" cy="290008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E24D7BF-5BFD-3345-A2A2-170D964294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8494" y="3468049"/>
            <a:ext cx="6023224" cy="290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685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593123" y="704335"/>
            <a:ext cx="70804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/>
              <a:t>持续集成工具集 </a:t>
            </a:r>
            <a:r>
              <a:rPr kumimoji="1" lang="en-US" altLang="zh-CN" sz="3000" dirty="0"/>
              <a:t>–</a:t>
            </a:r>
            <a:r>
              <a:rPr kumimoji="1" lang="zh-CN" altLang="en-US" sz="3000" dirty="0"/>
              <a:t> </a:t>
            </a:r>
            <a:r>
              <a:rPr kumimoji="1" lang="en-US" altLang="zh-CN" sz="3000" dirty="0"/>
              <a:t>GIT</a:t>
            </a:r>
            <a:r>
              <a:rPr kumimoji="1" lang="zh-CN" altLang="en-US" sz="3000" dirty="0"/>
              <a:t> </a:t>
            </a:r>
            <a:r>
              <a:rPr kumimoji="1" lang="en-US" altLang="zh-CN" sz="3000" dirty="0"/>
              <a:t>Hooks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9FBCE01-2ACD-E048-B960-381AC0548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795" y="2740409"/>
            <a:ext cx="5835549" cy="399775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E879604-7FF9-A54A-A5FE-486BEE49EA03}"/>
              </a:ext>
            </a:extLst>
          </p:cNvPr>
          <p:cNvSpPr txBox="1"/>
          <p:nvPr/>
        </p:nvSpPr>
        <p:spPr>
          <a:xfrm>
            <a:off x="593123" y="1543566"/>
            <a:ext cx="36946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Hooks </a:t>
            </a:r>
            <a:r>
              <a:rPr kumimoji="1" lang="zh-CN" altLang="en-US" b="1" dirty="0"/>
              <a:t>的用途</a:t>
            </a:r>
            <a:r>
              <a:rPr kumimoji="1" lang="en-US" altLang="zh-CN" b="1" dirty="0"/>
              <a:t>: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把项目代码变更信息通过事件的形式发送到不同的内部系统，来触发，通知不同的系统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4CBC6D8-19E7-5C4E-BCB0-B3DC727BE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4724" y="3306128"/>
            <a:ext cx="3963602" cy="3312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552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605480" y="704335"/>
            <a:ext cx="70804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/>
              <a:t>持续集成工具集 </a:t>
            </a:r>
            <a:r>
              <a:rPr kumimoji="1" lang="en-US" altLang="zh-CN" sz="3000" dirty="0"/>
              <a:t>–</a:t>
            </a:r>
            <a:r>
              <a:rPr kumimoji="1" lang="zh-CN" altLang="en-US" sz="3000" dirty="0"/>
              <a:t> 自动化测试</a:t>
            </a:r>
            <a:endParaRPr kumimoji="1" lang="en-US" altLang="zh-CN" sz="3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7029A14-E7E2-F94F-B9F4-EE8D01E17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016" y="1890583"/>
            <a:ext cx="6857999" cy="36576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CB0AF25-FA32-D947-8B80-9BD1255C5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20" y="1890583"/>
            <a:ext cx="52832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21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605480" y="704335"/>
            <a:ext cx="98730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/>
              <a:t>持续集成 </a:t>
            </a:r>
            <a:r>
              <a:rPr kumimoji="1" lang="en-US" altLang="zh-CN" sz="3000" dirty="0"/>
              <a:t>–</a:t>
            </a:r>
            <a:r>
              <a:rPr kumimoji="1" lang="zh-CN" altLang="en-US" sz="3000" dirty="0"/>
              <a:t> </a:t>
            </a:r>
            <a:r>
              <a:rPr kumimoji="1" lang="en-US" altLang="zh-CN" sz="3000" dirty="0"/>
              <a:t>Testing is Hard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200A308-8484-4D4E-AC63-2E3F55320106}"/>
              </a:ext>
            </a:extLst>
          </p:cNvPr>
          <p:cNvSpPr txBox="1"/>
          <p:nvPr/>
        </p:nvSpPr>
        <p:spPr>
          <a:xfrm>
            <a:off x="1717589" y="2570206"/>
            <a:ext cx="7376985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500" b="1" dirty="0"/>
              <a:t>性能测试</a:t>
            </a:r>
            <a:endParaRPr kumimoji="1" lang="en-US" altLang="zh-CN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500" b="1" dirty="0"/>
              <a:t>安全测试</a:t>
            </a:r>
            <a:endParaRPr kumimoji="1" lang="en-US" altLang="zh-CN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500" b="1" dirty="0"/>
              <a:t>兼容性测试</a:t>
            </a:r>
            <a:endParaRPr kumimoji="1" lang="en-US" altLang="zh-CN" sz="25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500" b="1" dirty="0"/>
              <a:t>混乱工程</a:t>
            </a:r>
            <a:r>
              <a:rPr kumimoji="1" lang="en-US" altLang="zh-CN" sz="2500" b="1" dirty="0"/>
              <a:t>(Tolerate Failures/Fault Injection)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500" b="1" dirty="0"/>
              <a:t>分布式系统验证</a:t>
            </a:r>
            <a:r>
              <a:rPr lang="en-US" altLang="zh-CN" sz="2500" b="1" dirty="0"/>
              <a:t>(</a:t>
            </a:r>
            <a:r>
              <a:rPr lang="zh-CN" altLang="en-US" sz="2500" b="1" dirty="0"/>
              <a:t>工具如：</a:t>
            </a:r>
            <a:r>
              <a:rPr lang="en-US" altLang="zh-CN" sz="2500" b="1" dirty="0">
                <a:hlinkClick r:id="rId2"/>
              </a:rPr>
              <a:t>JEPSEN</a:t>
            </a:r>
            <a:r>
              <a:rPr lang="en-US" altLang="zh-CN" sz="2500" b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500" b="1" dirty="0"/>
              <a:t>数据库相关测试</a:t>
            </a:r>
            <a:r>
              <a:rPr lang="en-US" altLang="zh-CN" sz="2500" b="1" dirty="0"/>
              <a:t>: TPC/TPC-C/TPC-E/TPC-H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500" b="1" dirty="0"/>
              <a:t>………</a:t>
            </a:r>
          </a:p>
        </p:txBody>
      </p:sp>
    </p:spTree>
    <p:extLst>
      <p:ext uri="{BB962C8B-B14F-4D97-AF65-F5344CB8AC3E}">
        <p14:creationId xmlns:p14="http://schemas.microsoft.com/office/powerpoint/2010/main" val="2495602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605480" y="704335"/>
            <a:ext cx="98730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000" dirty="0"/>
              <a:t>Beyond CI</a:t>
            </a:r>
            <a:r>
              <a:rPr kumimoji="1" lang="zh-CN" altLang="en-US" sz="3000" dirty="0"/>
              <a:t>： </a:t>
            </a:r>
            <a:r>
              <a:rPr kumimoji="1" lang="en-US" altLang="zh-CN" sz="3000" dirty="0"/>
              <a:t>CD/DEVOPS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C4C0A5-6859-304A-950C-017A0898F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5799" y="3112358"/>
            <a:ext cx="5232400" cy="29337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F0125D6-E2D3-D54B-808E-0FBAAE501543}"/>
              </a:ext>
            </a:extLst>
          </p:cNvPr>
          <p:cNvSpPr txBox="1"/>
          <p:nvPr/>
        </p:nvSpPr>
        <p:spPr>
          <a:xfrm>
            <a:off x="637058" y="1698282"/>
            <a:ext cx="93101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000" dirty="0"/>
              <a:t>持续集成主要还是聚焦在开发流程</a:t>
            </a:r>
            <a:r>
              <a:rPr kumimoji="1" lang="en-US" altLang="zh-CN" sz="2000" dirty="0"/>
              <a:t>,</a:t>
            </a:r>
            <a:r>
              <a:rPr kumimoji="1" lang="zh-CN" altLang="en-US" sz="2000" dirty="0"/>
              <a:t>比如代码集成</a:t>
            </a:r>
            <a:r>
              <a:rPr kumimoji="1" lang="en-US" altLang="zh-CN" sz="2000" dirty="0"/>
              <a:t>,</a:t>
            </a:r>
            <a:r>
              <a:rPr kumimoji="1" lang="zh-CN" altLang="en-US" sz="2000" dirty="0"/>
              <a:t>代码测试</a:t>
            </a:r>
            <a:r>
              <a:rPr kumimoji="1" lang="en-US" altLang="zh-CN" sz="2000" dirty="0"/>
              <a:t>,</a:t>
            </a:r>
            <a:r>
              <a:rPr kumimoji="1" lang="zh-CN" altLang="en-US" sz="2000" dirty="0"/>
              <a:t>代码质量</a:t>
            </a:r>
            <a:r>
              <a:rPr kumimoji="1" lang="en-US" altLang="zh-CN" sz="2000" dirty="0"/>
              <a:t>,UAT</a:t>
            </a:r>
            <a:r>
              <a:rPr kumimoji="1" lang="zh-CN" altLang="en-US" sz="2000" dirty="0"/>
              <a:t> 等等</a:t>
            </a:r>
            <a:endParaRPr kumimoji="1" lang="en-US" altLang="zh-CN" sz="2000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000" dirty="0"/>
              <a:t>持续交付和</a:t>
            </a:r>
            <a:r>
              <a:rPr kumimoji="1" lang="en-US" altLang="zh-CN" sz="2000" dirty="0"/>
              <a:t>DEVOPS</a:t>
            </a:r>
            <a:r>
              <a:rPr kumimoji="1" lang="zh-CN" altLang="en-US" sz="2000" dirty="0"/>
              <a:t>，持续集成是他们的子集</a:t>
            </a:r>
            <a:r>
              <a:rPr kumimoji="1" lang="en-US" altLang="zh-CN" sz="2000" dirty="0"/>
              <a:t>,</a:t>
            </a:r>
            <a:r>
              <a:rPr kumimoji="1" lang="zh-CN" altLang="en-US" sz="2000" dirty="0"/>
              <a:t>直接关注到如何快速交付高价值的产品和服务</a:t>
            </a:r>
            <a:endParaRPr kumimoji="1" lang="en-US" altLang="zh-CN" sz="2000" dirty="0"/>
          </a:p>
          <a:p>
            <a:endParaRPr kumimoji="1" lang="zh-CN" altLang="en-US" sz="2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29485B0-DB4F-AB4A-90F4-5EF43B2BF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80" y="3086958"/>
            <a:ext cx="43688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597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593124" y="704335"/>
            <a:ext cx="44113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000" dirty="0"/>
              <a:t>Agenda</a:t>
            </a:r>
            <a:endParaRPr kumimoji="1" lang="zh-CN" altLang="en-US" sz="3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1F6417-75F2-DF4D-B37B-69DAA38DEC0B}"/>
              </a:ext>
            </a:extLst>
          </p:cNvPr>
          <p:cNvSpPr txBox="1"/>
          <p:nvPr/>
        </p:nvSpPr>
        <p:spPr>
          <a:xfrm>
            <a:off x="593124" y="1696995"/>
            <a:ext cx="92057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kumimoji="1" lang="zh-CN" altLang="en-US" sz="3000" dirty="0"/>
              <a:t>持续集成是什么</a:t>
            </a:r>
            <a:endParaRPr kumimoji="1" lang="en-US" altLang="zh-CN" sz="3000" dirty="0"/>
          </a:p>
          <a:p>
            <a:pPr marL="457200" indent="-457200">
              <a:buFontTx/>
              <a:buChar char="-"/>
            </a:pPr>
            <a:r>
              <a:rPr kumimoji="1" lang="zh-CN" altLang="en-US" sz="3000" dirty="0"/>
              <a:t>为什么持续集成</a:t>
            </a:r>
            <a:endParaRPr kumimoji="1" lang="en-US" altLang="zh-CN" sz="3000" dirty="0"/>
          </a:p>
          <a:p>
            <a:pPr marL="457200" indent="-457200">
              <a:buFontTx/>
              <a:buChar char="-"/>
            </a:pPr>
            <a:r>
              <a:rPr kumimoji="1" lang="zh-CN" altLang="en-US" sz="3000" dirty="0"/>
              <a:t>持续集成挑战</a:t>
            </a:r>
            <a:r>
              <a:rPr kumimoji="1" lang="en-US" altLang="zh-CN" sz="3000" dirty="0"/>
              <a:t>,</a:t>
            </a:r>
            <a:r>
              <a:rPr kumimoji="1" lang="zh-CN" altLang="en-US" sz="3000" dirty="0"/>
              <a:t>工具集</a:t>
            </a:r>
            <a:r>
              <a:rPr kumimoji="1" lang="en-US" altLang="zh-CN" sz="3000" dirty="0"/>
              <a:t> &amp; Integration</a:t>
            </a:r>
          </a:p>
          <a:p>
            <a:pPr marL="457200" indent="-457200">
              <a:buFontTx/>
              <a:buChar char="-"/>
            </a:pPr>
            <a:r>
              <a:rPr kumimoji="1" lang="en-US" altLang="zh-CN" sz="3000" dirty="0"/>
              <a:t>Beyond CI</a:t>
            </a:r>
            <a:endParaRPr kumimoji="1" lang="zh-CN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503508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593124" y="704335"/>
            <a:ext cx="44113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/>
              <a:t>持续集成</a:t>
            </a:r>
            <a:r>
              <a:rPr kumimoji="1" lang="en-US" altLang="zh-CN" sz="3000" dirty="0"/>
              <a:t>(CI)</a:t>
            </a:r>
            <a:r>
              <a:rPr kumimoji="1" lang="zh-CN" altLang="en-US" sz="3000" dirty="0"/>
              <a:t>是什么</a:t>
            </a:r>
            <a:endParaRPr kumimoji="1" lang="en-US" altLang="zh-CN" sz="3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1F6417-75F2-DF4D-B37B-69DAA38DEC0B}"/>
              </a:ext>
            </a:extLst>
          </p:cNvPr>
          <p:cNvSpPr txBox="1"/>
          <p:nvPr/>
        </p:nvSpPr>
        <p:spPr>
          <a:xfrm>
            <a:off x="605481" y="1696995"/>
            <a:ext cx="992247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kumimoji="1" lang="zh-CN" altLang="en-US" sz="3000" dirty="0"/>
              <a:t>一种开发实践</a:t>
            </a:r>
            <a:endParaRPr kumimoji="1" lang="en-US" altLang="zh-CN" sz="3000" dirty="0"/>
          </a:p>
          <a:p>
            <a:pPr marL="457200" indent="-457200">
              <a:buFontTx/>
              <a:buChar char="-"/>
            </a:pPr>
            <a:r>
              <a:rPr kumimoji="1" lang="zh-CN" altLang="en-US" sz="3000" dirty="0"/>
              <a:t>每天开发人员集成代码到代码仓库</a:t>
            </a:r>
            <a:endParaRPr kumimoji="1" lang="en-US" altLang="zh-CN" sz="3000" dirty="0"/>
          </a:p>
          <a:p>
            <a:pPr marL="457200" indent="-457200">
              <a:buFontTx/>
              <a:buChar char="-"/>
            </a:pPr>
            <a:r>
              <a:rPr kumimoji="1" lang="zh-CN" altLang="en-US" sz="3000" dirty="0"/>
              <a:t>每一次</a:t>
            </a:r>
            <a:r>
              <a:rPr kumimoji="1" lang="en-US" altLang="zh-CN" sz="3000" dirty="0"/>
              <a:t>Check-In </a:t>
            </a:r>
            <a:r>
              <a:rPr kumimoji="1" lang="zh-CN" altLang="en-US" sz="3000" dirty="0"/>
              <a:t>都有自动化构建验证代码正确性</a:t>
            </a:r>
            <a:endParaRPr kumimoji="1" lang="en-US" altLang="zh-CN" sz="3000" dirty="0"/>
          </a:p>
          <a:p>
            <a:pPr marL="457200" indent="-457200">
              <a:buFontTx/>
              <a:buChar char="-"/>
            </a:pPr>
            <a:endParaRPr kumimoji="1" lang="en-US" altLang="zh-CN" sz="3000" dirty="0"/>
          </a:p>
          <a:p>
            <a:pPr marL="457200" indent="-457200">
              <a:buFontTx/>
              <a:buChar char="-"/>
            </a:pPr>
            <a:endParaRPr kumimoji="1" lang="en-US" altLang="zh-CN" sz="3000" dirty="0"/>
          </a:p>
          <a:p>
            <a:pPr marL="457200" indent="-457200">
              <a:buFontTx/>
              <a:buChar char="-"/>
            </a:pPr>
            <a:endParaRPr kumimoji="1" lang="en-US" altLang="zh-CN" sz="3000" dirty="0"/>
          </a:p>
          <a:p>
            <a:r>
              <a:rPr kumimoji="1" lang="zh-CN" altLang="en-US" sz="3000" dirty="0"/>
              <a:t> </a:t>
            </a:r>
            <a:endParaRPr kumimoji="1" lang="en-US" altLang="zh-CN" sz="3000" dirty="0"/>
          </a:p>
          <a:p>
            <a:endParaRPr kumimoji="1" lang="en-US" altLang="zh-CN" sz="3000" dirty="0"/>
          </a:p>
          <a:p>
            <a:endParaRPr kumimoji="1" lang="en-US" altLang="zh-CN" sz="3000" dirty="0"/>
          </a:p>
          <a:p>
            <a:r>
              <a:rPr kumimoji="1" lang="en-US" altLang="zh-CN" sz="1200" dirty="0"/>
              <a:t>Ref: </a:t>
            </a:r>
            <a:r>
              <a:rPr kumimoji="1" lang="en-US" altLang="zh-CN" sz="1200" dirty="0">
                <a:hlinkClick r:id="rId2"/>
              </a:rPr>
              <a:t>https://martinfowler.com/articles/continuousIntegration.html</a:t>
            </a:r>
            <a:endParaRPr kumimoji="1" lang="en-US" altLang="zh-CN" sz="1200" dirty="0"/>
          </a:p>
          <a:p>
            <a:r>
              <a:rPr kumimoji="1" lang="zh-CN" altLang="en-US" sz="1200" dirty="0"/>
              <a:t>       </a:t>
            </a:r>
            <a:r>
              <a:rPr kumimoji="1" lang="en-US" altLang="zh-CN" sz="1200" dirty="0">
                <a:hlinkClick r:id="rId3"/>
              </a:rPr>
              <a:t>https://www.thoughtworks.com/continuous-integratio</a:t>
            </a:r>
            <a:endParaRPr kumimoji="1" lang="en-US" altLang="zh-CN" sz="1200" dirty="0"/>
          </a:p>
          <a:p>
            <a:r>
              <a:rPr kumimoji="1" lang="en-US" altLang="zh-CN" sz="1200" dirty="0"/>
              <a:t>n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EAFC3FF-6434-2B4D-98F9-FB371BEA21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1326" y="3570440"/>
            <a:ext cx="58039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631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593124" y="704335"/>
            <a:ext cx="44113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/>
              <a:t>为什么持续集成</a:t>
            </a:r>
            <a:endParaRPr kumimoji="1" lang="en-US" altLang="zh-CN" sz="3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1F6417-75F2-DF4D-B37B-69DAA38DEC0B}"/>
              </a:ext>
            </a:extLst>
          </p:cNvPr>
          <p:cNvSpPr txBox="1"/>
          <p:nvPr/>
        </p:nvSpPr>
        <p:spPr>
          <a:xfrm>
            <a:off x="605481" y="1696995"/>
            <a:ext cx="93046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kumimoji="1" lang="zh-CN" altLang="en-US" sz="3000" dirty="0"/>
              <a:t>减少集成代码冲突等问题</a:t>
            </a:r>
            <a:r>
              <a:rPr kumimoji="1" lang="en-US" altLang="zh-CN" sz="3000" dirty="0"/>
              <a:t>,</a:t>
            </a:r>
            <a:r>
              <a:rPr kumimoji="1" lang="zh-CN" altLang="en-US" sz="3000" dirty="0"/>
              <a:t>更快的交付</a:t>
            </a:r>
            <a:endParaRPr kumimoji="1" lang="en-US" altLang="zh-CN" sz="3000" dirty="0"/>
          </a:p>
          <a:p>
            <a:pPr marL="457200" indent="-457200">
              <a:buFontTx/>
              <a:buChar char="-"/>
            </a:pPr>
            <a:r>
              <a:rPr kumimoji="1" lang="en-US" altLang="zh-CN" sz="3000" dirty="0"/>
              <a:t>Fail Fast,</a:t>
            </a:r>
            <a:r>
              <a:rPr kumimoji="1" lang="zh-CN" altLang="en-US" sz="3000" dirty="0"/>
              <a:t>更快的发现问题</a:t>
            </a:r>
            <a:r>
              <a:rPr kumimoji="1" lang="en-US" altLang="zh-CN" sz="3000" dirty="0"/>
              <a:t>,</a:t>
            </a:r>
            <a:r>
              <a:rPr kumimoji="1" lang="zh-CN" altLang="en-US" sz="3000" dirty="0"/>
              <a:t>避免最后陷入</a:t>
            </a:r>
            <a:r>
              <a:rPr kumimoji="1" lang="en-US" altLang="zh-CN" sz="3000" dirty="0"/>
              <a:t>Bug</a:t>
            </a:r>
            <a:r>
              <a:rPr kumimoji="1" lang="zh-CN" altLang="en-US" sz="3000" dirty="0"/>
              <a:t>泥潭</a:t>
            </a:r>
            <a:endParaRPr kumimoji="1" lang="en-US" altLang="zh-CN" sz="3000" dirty="0"/>
          </a:p>
          <a:p>
            <a:pPr marL="457200" indent="-457200">
              <a:buFontTx/>
              <a:buChar char="-"/>
            </a:pPr>
            <a:r>
              <a:rPr kumimoji="1" lang="zh-CN" altLang="en-US" sz="3000" dirty="0"/>
              <a:t>减少</a:t>
            </a:r>
            <a:r>
              <a:rPr kumimoji="1" lang="en-US" altLang="zh-CN" sz="3000" dirty="0"/>
              <a:t>Debug</a:t>
            </a:r>
            <a:r>
              <a:rPr kumimoji="1" lang="zh-CN" altLang="en-US" sz="3000" dirty="0"/>
              <a:t>时间</a:t>
            </a:r>
            <a:endParaRPr kumimoji="1" lang="en-US" altLang="zh-CN" sz="3000" dirty="0"/>
          </a:p>
          <a:p>
            <a:pPr marL="457200" indent="-457200">
              <a:buFontTx/>
              <a:buChar char="-"/>
            </a:pPr>
            <a:r>
              <a:rPr kumimoji="1" lang="zh-CN" altLang="en-US" sz="3000" dirty="0"/>
              <a:t>每次提交都有测试保证</a:t>
            </a:r>
            <a:r>
              <a:rPr kumimoji="1" lang="en-US" altLang="zh-CN" sz="3000" dirty="0"/>
              <a:t>,</a:t>
            </a:r>
            <a:r>
              <a:rPr kumimoji="1" lang="zh-CN" altLang="en-US" sz="3000" dirty="0"/>
              <a:t>构建高质量代码</a:t>
            </a:r>
            <a:endParaRPr kumimoji="1" lang="en-US" altLang="zh-CN" sz="3000" dirty="0"/>
          </a:p>
          <a:p>
            <a:pPr marL="457200" indent="-457200">
              <a:buFontTx/>
              <a:buChar char="-"/>
            </a:pPr>
            <a:r>
              <a:rPr kumimoji="1" lang="zh-CN" altLang="en-US" sz="3000" dirty="0"/>
              <a:t>最终的目的：快速的交付高业务高质量产品</a:t>
            </a:r>
            <a:endParaRPr kumimoji="1" lang="en-US" altLang="zh-CN" sz="3000" dirty="0"/>
          </a:p>
          <a:p>
            <a:pPr marL="457200" indent="-457200">
              <a:buFontTx/>
              <a:buChar char="-"/>
            </a:pPr>
            <a:endParaRPr kumimoji="1" lang="en-US" altLang="zh-CN" sz="3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C5346D8-D150-BE4F-9C76-4AF58C20C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5497" y="4379723"/>
            <a:ext cx="8192530" cy="230946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5FEBFA4-294E-E448-94CF-AF01B5DFA7EB}"/>
              </a:ext>
            </a:extLst>
          </p:cNvPr>
          <p:cNvSpPr txBox="1"/>
          <p:nvPr/>
        </p:nvSpPr>
        <p:spPr>
          <a:xfrm>
            <a:off x="741405" y="4730927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/>
              <a:t>Martin Fowler</a:t>
            </a:r>
            <a:endParaRPr kumimoji="1"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19524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593124" y="704335"/>
            <a:ext cx="44113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/>
              <a:t>持续集成挑战</a:t>
            </a:r>
            <a:endParaRPr kumimoji="1" lang="en-US" altLang="zh-CN" sz="3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25C2B89-0D1E-1A4F-AFF9-B43327D86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158" y="1662326"/>
            <a:ext cx="9252809" cy="447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096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593124" y="704335"/>
            <a:ext cx="44113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/>
              <a:t>持续集成挑战</a:t>
            </a:r>
            <a:endParaRPr kumimoji="1" lang="en-US" altLang="zh-CN" sz="30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453716F-6D7E-5241-A937-6126B3903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24" y="1765470"/>
            <a:ext cx="8785654" cy="489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528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593124" y="704335"/>
            <a:ext cx="44113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/>
              <a:t>持续集成要达成什么</a:t>
            </a:r>
            <a:endParaRPr kumimoji="1" lang="en-US" altLang="zh-CN" sz="3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616469B-0099-8C46-8C16-FAA6BDF81669}"/>
              </a:ext>
            </a:extLst>
          </p:cNvPr>
          <p:cNvSpPr txBox="1"/>
          <p:nvPr/>
        </p:nvSpPr>
        <p:spPr>
          <a:xfrm>
            <a:off x="667264" y="2001795"/>
            <a:ext cx="798246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200" dirty="0"/>
              <a:t>稳定和重复的开发发布流程</a:t>
            </a:r>
            <a:r>
              <a:rPr kumimoji="1" lang="en-US" altLang="zh-CN" sz="2200" dirty="0"/>
              <a:t>(Repeatable Reliable Process)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200" dirty="0"/>
              <a:t>自动化一切</a:t>
            </a:r>
            <a:r>
              <a:rPr kumimoji="1" lang="en-US" altLang="zh-CN" sz="2200" dirty="0"/>
              <a:t>(Automation Everything)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200" dirty="0"/>
              <a:t>版本控制一切</a:t>
            </a:r>
            <a:r>
              <a:rPr kumimoji="1" lang="en-US" altLang="zh-CN" sz="2200" dirty="0"/>
              <a:t>(Version Control Everything)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200" dirty="0"/>
              <a:t>从一开始就构建质量</a:t>
            </a:r>
            <a:r>
              <a:rPr kumimoji="1" lang="en-US" altLang="zh-CN" sz="2200" dirty="0"/>
              <a:t>(Build in Quality From the Start)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200" b="1" dirty="0">
                <a:solidFill>
                  <a:srgbClr val="92D050"/>
                </a:solidFill>
              </a:rPr>
              <a:t>完成意味着发布</a:t>
            </a:r>
            <a:r>
              <a:rPr kumimoji="1" lang="en-US" altLang="zh-CN" sz="2200" b="1" dirty="0">
                <a:solidFill>
                  <a:srgbClr val="92D050"/>
                </a:solidFill>
              </a:rPr>
              <a:t>(Done Means Released)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1548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593124" y="704335"/>
            <a:ext cx="44113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/>
              <a:t>持续集成工具集</a:t>
            </a:r>
            <a:endParaRPr kumimoji="1" lang="en-US" altLang="zh-CN" sz="30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79FB0F5-D3EE-114A-B1EF-9D707E368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6206" y="1511984"/>
            <a:ext cx="7105134" cy="507356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CC158A2-8581-E74E-8B51-9D4956F0E6FC}"/>
              </a:ext>
            </a:extLst>
          </p:cNvPr>
          <p:cNvSpPr txBox="1"/>
          <p:nvPr/>
        </p:nvSpPr>
        <p:spPr>
          <a:xfrm>
            <a:off x="383058" y="2199503"/>
            <a:ext cx="4473148" cy="2261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/>
              <a:t>目前我们使用的一些工具</a:t>
            </a:r>
            <a:r>
              <a:rPr kumimoji="1" lang="en-US" altLang="zh-CN" sz="2000" b="1" dirty="0"/>
              <a:t>:</a:t>
            </a:r>
          </a:p>
          <a:p>
            <a:endParaRPr kumimoji="1" lang="en-US" altLang="zh-CN" sz="2000" dirty="0"/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000" dirty="0"/>
              <a:t>项目管理： </a:t>
            </a:r>
            <a:r>
              <a:rPr kumimoji="1" lang="en-US" altLang="zh-CN" sz="2000" dirty="0"/>
              <a:t>JIRA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000" dirty="0"/>
              <a:t>代码管理： </a:t>
            </a:r>
            <a:r>
              <a:rPr kumimoji="1" lang="en-US" altLang="zh-CN" sz="2000" dirty="0"/>
              <a:t>GITLAB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kumimoji="1" lang="en-US" altLang="zh-CN" sz="2000" dirty="0"/>
              <a:t>Build/Deployment</a:t>
            </a:r>
            <a:r>
              <a:rPr kumimoji="1" lang="zh-CN" altLang="en-US" sz="2000" dirty="0"/>
              <a:t> 工具</a:t>
            </a:r>
            <a:r>
              <a:rPr kumimoji="1" lang="en-US" altLang="zh-CN" sz="2000" dirty="0"/>
              <a:t>:  JENKINS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kumimoji="1" lang="zh-CN" altLang="en-US" sz="2000" dirty="0"/>
              <a:t>代码检查</a:t>
            </a:r>
            <a:r>
              <a:rPr kumimoji="1" lang="en-US" altLang="zh-CN" sz="2000" dirty="0"/>
              <a:t>: 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Sonar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2741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48EF792-D783-A649-8ADD-EE5332DD650B}"/>
              </a:ext>
            </a:extLst>
          </p:cNvPr>
          <p:cNvSpPr txBox="1"/>
          <p:nvPr/>
        </p:nvSpPr>
        <p:spPr>
          <a:xfrm>
            <a:off x="593123" y="704335"/>
            <a:ext cx="77106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000" dirty="0"/>
              <a:t>持续集成工具集 </a:t>
            </a:r>
            <a:r>
              <a:rPr kumimoji="1" lang="en-US" altLang="zh-CN" sz="3000" dirty="0"/>
              <a:t>–</a:t>
            </a:r>
            <a:r>
              <a:rPr kumimoji="1" lang="zh-CN" altLang="en-US" sz="3000" dirty="0"/>
              <a:t> </a:t>
            </a:r>
            <a:r>
              <a:rPr kumimoji="1" lang="en-US" altLang="zh-CN" sz="3000" dirty="0"/>
              <a:t>GITHUB</a:t>
            </a:r>
            <a:r>
              <a:rPr kumimoji="1" lang="zh-CN" altLang="en-US" sz="3000" dirty="0"/>
              <a:t> </a:t>
            </a:r>
            <a:r>
              <a:rPr kumimoji="1" lang="en-US" altLang="zh-CN" sz="3000" dirty="0"/>
              <a:t>Marketplace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1AB6370-6BEA-E449-BDBE-67CFC0BB8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93" y="2872605"/>
            <a:ext cx="5122039" cy="373826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3480CE8-6834-6446-BA10-5138B0887226}"/>
              </a:ext>
            </a:extLst>
          </p:cNvPr>
          <p:cNvSpPr txBox="1"/>
          <p:nvPr/>
        </p:nvSpPr>
        <p:spPr>
          <a:xfrm>
            <a:off x="240793" y="2219929"/>
            <a:ext cx="4979772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CI</a:t>
            </a:r>
            <a:r>
              <a:rPr kumimoji="1" lang="zh-CN" altLang="en-US" b="1" dirty="0"/>
              <a:t> 工具：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38474D-4E87-A941-8E3F-18DC1C414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292" y="2872605"/>
            <a:ext cx="5833076" cy="373826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42A2B1B-B206-0046-92AE-3FC6CC8ABF21}"/>
              </a:ext>
            </a:extLst>
          </p:cNvPr>
          <p:cNvSpPr txBox="1"/>
          <p:nvPr/>
        </p:nvSpPr>
        <p:spPr>
          <a:xfrm>
            <a:off x="5898292" y="2289094"/>
            <a:ext cx="3682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/>
              <a:t>质量工具：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7476A36-9129-3041-935C-C81EF54D2B05}"/>
              </a:ext>
            </a:extLst>
          </p:cNvPr>
          <p:cNvSpPr txBox="1"/>
          <p:nvPr/>
        </p:nvSpPr>
        <p:spPr>
          <a:xfrm>
            <a:off x="1729945" y="1541677"/>
            <a:ext cx="750055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500" b="1" dirty="0">
                <a:solidFill>
                  <a:srgbClr val="92D050"/>
                </a:solidFill>
              </a:rPr>
              <a:t>工具非常之多</a:t>
            </a:r>
            <a:r>
              <a:rPr kumimoji="1" lang="en-US" altLang="zh-CN" sz="2500" b="1" dirty="0">
                <a:solidFill>
                  <a:srgbClr val="92D050"/>
                </a:solidFill>
              </a:rPr>
              <a:t>,</a:t>
            </a:r>
            <a:r>
              <a:rPr kumimoji="1" lang="zh-CN" altLang="en-US" sz="2500" b="1" dirty="0">
                <a:solidFill>
                  <a:srgbClr val="92D050"/>
                </a:solidFill>
              </a:rPr>
              <a:t>需要选择和适配自身的开发测试流程</a:t>
            </a:r>
          </a:p>
        </p:txBody>
      </p:sp>
    </p:spTree>
    <p:extLst>
      <p:ext uri="{BB962C8B-B14F-4D97-AF65-F5344CB8AC3E}">
        <p14:creationId xmlns:p14="http://schemas.microsoft.com/office/powerpoint/2010/main" val="12121052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网状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网状</Template>
  <TotalTime>188</TotalTime>
  <Words>424</Words>
  <Application>Microsoft Macintosh PowerPoint</Application>
  <PresentationFormat>宽屏</PresentationFormat>
  <Paragraphs>68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宋体</vt:lpstr>
      <vt:lpstr>Arial</vt:lpstr>
      <vt:lpstr>Century Gothic</vt:lpstr>
      <vt:lpstr>Wingdings</vt:lpstr>
      <vt:lpstr>网状</vt:lpstr>
      <vt:lpstr>持续集成介绍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持续集成介绍 </dc:title>
  <dc:creator>Microsoft Office User</dc:creator>
  <cp:lastModifiedBy>Microsoft Office User</cp:lastModifiedBy>
  <cp:revision>65</cp:revision>
  <dcterms:created xsi:type="dcterms:W3CDTF">2018-11-09T01:18:34Z</dcterms:created>
  <dcterms:modified xsi:type="dcterms:W3CDTF">2018-11-09T06:51:22Z</dcterms:modified>
</cp:coreProperties>
</file>

<file path=docProps/thumbnail.jpeg>
</file>